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/Relationships>

</file>

<file path=ppt/charts/_rels/chart1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1.xlsx"/></Relationships>
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124762"/>
          <c:y val="0.0576349"/>
          <c:w val="0.870238"/>
          <c:h val="0.75915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Регион 1</c:v>
                </c:pt>
              </c:strCache>
            </c:strRef>
          </c:tx>
          <c:spPr>
            <a:solidFill>
              <a:schemeClr val="accent1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5000" u="none">
                    <a:solidFill>
                      <a:srgbClr val="FFFFFF"/>
                    </a:solidFill>
                    <a:latin typeface="Helvetica Neue"/>
                  </a:defRPr>
                </a:pPr>
              </a:p>
            </c:txPr>
            <c:dLblPos val="in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Sheet1!$B$1:$J$1</c:f>
              <c:strCache>
                <c:ptCount val="9"/>
                <c:pt idx="0">
                  <c:v>2000</c:v>
                </c:pt>
                <c:pt idx="1">
                  <c:v>2001</c:v>
                </c:pt>
                <c:pt idx="2">
                  <c:v>2002</c:v>
                </c:pt>
                <c:pt idx="3">
                  <c:v>2003</c:v>
                </c:pt>
                <c:pt idx="4">
                  <c:v>2004</c:v>
                </c:pt>
                <c:pt idx="5">
                  <c:v>2005</c:v>
                </c:pt>
                <c:pt idx="6">
                  <c:v>2006</c:v>
                </c:pt>
                <c:pt idx="7">
                  <c:v>2007</c:v>
                </c:pt>
                <c:pt idx="8">
                  <c:v>2008</c:v>
                </c:pt>
              </c:strCache>
            </c:strRef>
          </c:cat>
          <c:val>
            <c:numRef>
              <c:f>Sheet1!$B$2:$J$2</c:f>
              <c:numCache>
                <c:ptCount val="9"/>
                <c:pt idx="0">
                  <c:v>95.000000</c:v>
                </c:pt>
                <c:pt idx="1">
                  <c:v>160.000000</c:v>
                </c:pt>
                <c:pt idx="2">
                  <c:v>145.000000</c:v>
                </c:pt>
                <c:pt idx="3">
                  <c:v>165.000000</c:v>
                </c:pt>
                <c:pt idx="4">
                  <c:v>0.000000</c:v>
                </c:pt>
                <c:pt idx="5">
                  <c:v>103.000000</c:v>
                </c:pt>
                <c:pt idx="6">
                  <c:v>150.000000</c:v>
                </c:pt>
                <c:pt idx="7">
                  <c:v>165.000000</c:v>
                </c:pt>
                <c:pt idx="8">
                  <c:v>310.000000</c:v>
                </c:pt>
              </c:numCache>
            </c:numRef>
          </c:val>
        </c:ser>
        <c:gapWidth val="40"/>
        <c:overlap val="-1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title>
          <c:tx>
            <c:rich>
              <a:bodyPr rot="0"/>
              <a:lstStyle/>
              <a:p>
                <a:pPr>
                  <a:defRPr b="0" i="0" strike="noStrike" sz="3200" u="none">
                    <a:solidFill>
                      <a:srgbClr val="000000"/>
                    </a:solidFill>
                    <a:latin typeface="Helvetica Neue"/>
                  </a:defRPr>
                </a:pPr>
                <a:r>
                  <a:rPr b="0" i="0" strike="noStrike" sz="3200" u="none">
                    <a:solidFill>
                      <a:srgbClr val="000000"/>
                    </a:solidFill>
                    <a:latin typeface="Helvetica Neue"/>
                  </a:rPr>
                  <a:t>Год</a:t>
                </a:r>
              </a:p>
            </c:rich>
          </c:tx>
          <c:layout/>
          <c:overlay val="1"/>
        </c:title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000000"/>
            </a:solidFill>
            <a:prstDash val="solid"/>
            <a:miter lim="400000"/>
          </a:ln>
        </c:spPr>
        <c:txPr>
          <a:bodyPr rot="0"/>
          <a:lstStyle/>
          <a:p>
            <a:pPr>
              <a:defRPr b="0" i="0" strike="noStrike" sz="3200" u="none">
                <a:solidFill>
                  <a:srgbClr val="000000"/>
                </a:solidFill>
                <a:latin typeface="Helvetica Neue"/>
              </a:defRPr>
            </a:pPr>
          </a:p>
        </c:txPr>
        <c:crossAx val="2094734553"/>
        <c:crosses val="autoZero"/>
        <c:auto val="1"/>
        <c:lblAlgn val="ctr"/>
        <c:noMultiLvlLbl val="1"/>
      </c:catAx>
      <c:valAx>
        <c:axId val="2094734553"/>
        <c:scaling>
          <c:orientation val="minMax"/>
          <c:max val="400"/>
          <c:min val="0"/>
        </c:scaling>
        <c:delete val="0"/>
        <c:axPos val="l"/>
        <c:majorGridlines>
          <c:spPr>
            <a:ln w="12700" cap="flat">
              <a:solidFill>
                <a:srgbClr val="B8B8B8"/>
              </a:solidFill>
              <a:prstDash val="solid"/>
              <a:miter lim="400000"/>
            </a:ln>
          </c:spPr>
        </c:majorGridlines>
        <c:title>
          <c:tx>
            <c:rich>
              <a:bodyPr rot="-5400000"/>
              <a:lstStyle/>
              <a:p>
                <a:pPr>
                  <a:defRPr b="0" i="0" strike="noStrike" sz="3200" u="none">
                    <a:solidFill>
                      <a:srgbClr val="000000"/>
                    </a:solidFill>
                    <a:latin typeface="Helvetica Neue"/>
                  </a:defRPr>
                </a:pPr>
                <a:r>
                  <a:rPr b="0" i="0" strike="noStrike" sz="3200" u="none">
                    <a:solidFill>
                      <a:srgbClr val="000000"/>
                    </a:solidFill>
                    <a:latin typeface="Helvetica Neue"/>
                  </a:rPr>
                  <a:t>Тыс. Чел.</a:t>
                </a:r>
              </a:p>
            </c:rich>
          </c:tx>
          <c:layout/>
          <c:overlay val="1"/>
        </c:title>
        <c:numFmt formatCode="General" sourceLinked="0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b="0" i="0" strike="noStrike" sz="3200" u="none">
                <a:solidFill>
                  <a:srgbClr val="000000"/>
                </a:solidFill>
                <a:latin typeface="Helvetica Neue"/>
              </a:defRPr>
            </a:pPr>
          </a:p>
        </c:txPr>
        <c:crossAx val="2094734552"/>
        <c:crosses val="autoZero"/>
        <c:crossBetween val="between"/>
        <c:majorUnit val="50"/>
        <c:minorUnit val="2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7.tif>
</file>

<file path=ppt/media/image8.png>
</file>

<file path=ppt/media/image8.tif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 и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заголовка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заголовка</a:t>
            </a:r>
          </a:p>
        </p:txBody>
      </p:sp>
      <p:sp>
        <p:nvSpPr>
          <p:cNvPr id="12" name="Уровень текста 1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— Иван Арсентьев"/>
          <p:cNvSpPr txBox="1"/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</a:lstStyle>
          <a:p>
            <a:pPr/>
            <a:r>
              <a:t>— Иван Арсентьев</a:t>
            </a:r>
          </a:p>
        </p:txBody>
      </p:sp>
      <p:sp>
        <p:nvSpPr>
          <p:cNvPr id="94" name="«Место ввода цитаты»."/>
          <p:cNvSpPr txBox="1"/>
          <p:nvPr>
            <p:ph type="body" sz="quarter" idx="14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«Место ввода цитаты».</a:t>
            </a:r>
          </a:p>
        </p:txBody>
      </p:sp>
      <p:sp>
        <p:nvSpPr>
          <p:cNvPr id="9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Изображение"/>
          <p:cNvSpPr/>
          <p:nvPr>
            <p:ph type="pic" idx="13"/>
          </p:nvPr>
        </p:nvSpPr>
        <p:spPr>
          <a:xfrm>
            <a:off x="0" y="0"/>
            <a:ext cx="24384000" cy="162644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 — горизонт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Изображение"/>
          <p:cNvSpPr/>
          <p:nvPr>
            <p:ph type="pic" idx="13"/>
          </p:nvPr>
        </p:nvSpPr>
        <p:spPr>
          <a:xfrm>
            <a:off x="3124200" y="-38100"/>
            <a:ext cx="18135600" cy="1209669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Текст заголовка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заголовка</a:t>
            </a:r>
          </a:p>
        </p:txBody>
      </p:sp>
      <p:sp>
        <p:nvSpPr>
          <p:cNvPr id="22" name="Уровень текста 1…"/>
          <p:cNvSpPr txBox="1"/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 — по центр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Текст заголовка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3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 — вертик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Изображение"/>
          <p:cNvSpPr/>
          <p:nvPr>
            <p:ph type="pic" idx="13"/>
          </p:nvPr>
        </p:nvSpPr>
        <p:spPr>
          <a:xfrm>
            <a:off x="7950200" y="1104900"/>
            <a:ext cx="17259302" cy="115062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Текст заголовка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40" name="Уровень текста 1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 — с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4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57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Изображение"/>
          <p:cNvSpPr/>
          <p:nvPr>
            <p:ph type="pic" sz="half" idx="13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67" name="Уровень текста 1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Уровень текста 1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Изображение"/>
          <p:cNvSpPr/>
          <p:nvPr>
            <p:ph type="pic" sz="quarter" idx="13"/>
          </p:nvPr>
        </p:nvSpPr>
        <p:spPr>
          <a:xfrm>
            <a:off x="15681340" y="7035800"/>
            <a:ext cx="8396678" cy="5600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Изображение"/>
          <p:cNvSpPr/>
          <p:nvPr>
            <p:ph type="pic" sz="quarter" idx="14"/>
          </p:nvPr>
        </p:nvSpPr>
        <p:spPr>
          <a:xfrm>
            <a:off x="15290800" y="1130300"/>
            <a:ext cx="8331200" cy="55541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Изображение"/>
          <p:cNvSpPr/>
          <p:nvPr>
            <p:ph type="pic" idx="15"/>
          </p:nvPr>
        </p:nvSpPr>
        <p:spPr>
          <a:xfrm>
            <a:off x="-3048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3" name="Уровень текста 1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tif"/><Relationship Id="rId3" Type="http://schemas.openxmlformats.org/officeDocument/2006/relationships/image" Target="../media/image5.tif"/><Relationship Id="rId4" Type="http://schemas.openxmlformats.org/officeDocument/2006/relationships/image" Target="../media/image6.tif"/><Relationship Id="rId5" Type="http://schemas.openxmlformats.org/officeDocument/2006/relationships/image" Target="../media/image7.tif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4.tif"/><Relationship Id="rId4" Type="http://schemas.openxmlformats.org/officeDocument/2006/relationships/image" Target="../media/image6.tif"/><Relationship Id="rId5" Type="http://schemas.openxmlformats.org/officeDocument/2006/relationships/image" Target="../media/image7.tif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Relationship Id="rId3" Type="http://schemas.openxmlformats.org/officeDocument/2006/relationships/image" Target="../media/image1.jpe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ZAM Tour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SHAZAM Tour</a:t>
            </a:r>
          </a:p>
        </p:txBody>
      </p:sp>
      <p:sp>
        <p:nvSpPr>
          <p:cNvPr id="120" name="Мобильное приложение с использованием machine learning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Мобильное приложение с использованием machine learning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Изображение" descr="Изображение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9666" t="0" r="9666" b="0"/>
          <a:stretch>
            <a:fillRect/>
          </a:stretch>
        </p:blipFill>
        <p:spPr>
          <a:xfrm>
            <a:off x="13497867" y="1136649"/>
            <a:ext cx="8169241" cy="6123428"/>
          </a:xfrm>
          <a:prstGeom prst="rect">
            <a:avLst/>
          </a:prstGeom>
        </p:spPr>
      </p:pic>
      <p:pic>
        <p:nvPicPr>
          <p:cNvPr id="148" name="Изображение" descr="Изображение"/>
          <p:cNvPicPr>
            <a:picLocks noChangeAspect="1"/>
          </p:cNvPicPr>
          <p:nvPr>
            <p:ph type="pic" idx="15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1866399" y="1136650"/>
            <a:ext cx="8594393" cy="11468101"/>
          </a:xfrm>
          <a:prstGeom prst="rect">
            <a:avLst/>
          </a:prstGeom>
        </p:spPr>
      </p:pic>
      <p:sp>
        <p:nvSpPr>
          <p:cNvPr id="149" name="Квадрат"/>
          <p:cNvSpPr/>
          <p:nvPr/>
        </p:nvSpPr>
        <p:spPr>
          <a:xfrm>
            <a:off x="20612689" y="1249699"/>
            <a:ext cx="1785939" cy="17859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152" name="Группа"/>
          <p:cNvGrpSpPr/>
          <p:nvPr/>
        </p:nvGrpSpPr>
        <p:grpSpPr>
          <a:xfrm>
            <a:off x="13380867" y="7412717"/>
            <a:ext cx="8403276" cy="5359714"/>
            <a:chOff x="0" y="0"/>
            <a:chExt cx="8403274" cy="5359712"/>
          </a:xfrm>
        </p:grpSpPr>
        <p:pic>
          <p:nvPicPr>
            <p:cNvPr id="150" name="Изображение" descr="Изображение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5602" t="14686" r="5602" b="0"/>
            <a:stretch>
              <a:fillRect/>
            </a:stretch>
          </p:blipFill>
          <p:spPr>
            <a:xfrm>
              <a:off x="0" y="0"/>
              <a:ext cx="8403275" cy="535971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1" name="Изображение" descr="Изображение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0" t="0" r="0" b="0"/>
            <a:stretch>
              <a:fillRect/>
            </a:stretch>
          </p:blipFill>
          <p:spPr>
            <a:xfrm>
              <a:off x="3019690" y="155194"/>
              <a:ext cx="3317669" cy="33176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Что сделано на данном этапе?"/>
          <p:cNvSpPr txBox="1"/>
          <p:nvPr>
            <p:ph type="title"/>
          </p:nvPr>
        </p:nvSpPr>
        <p:spPr>
          <a:xfrm>
            <a:off x="1965209" y="1047128"/>
            <a:ext cx="20828001" cy="4648201"/>
          </a:xfrm>
          <a:prstGeom prst="rect">
            <a:avLst/>
          </a:prstGeom>
        </p:spPr>
        <p:txBody>
          <a:bodyPr/>
          <a:lstStyle/>
          <a:p>
            <a:pPr/>
            <a:r>
              <a:t>Что сделано на данном этапе?</a:t>
            </a:r>
          </a:p>
        </p:txBody>
      </p:sp>
      <p:pic>
        <p:nvPicPr>
          <p:cNvPr id="155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58238" y="6075249"/>
            <a:ext cx="5667524" cy="56675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Screenshot_20190823-052551.png" descr="Screenshot_20190823-05255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83857" y="1275732"/>
            <a:ext cx="6514147" cy="1158070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60" name="Группа"/>
          <p:cNvGrpSpPr/>
          <p:nvPr/>
        </p:nvGrpSpPr>
        <p:grpSpPr>
          <a:xfrm>
            <a:off x="14377722" y="1275732"/>
            <a:ext cx="6514148" cy="11580705"/>
            <a:chOff x="0" y="0"/>
            <a:chExt cx="6514146" cy="11580703"/>
          </a:xfrm>
        </p:grpSpPr>
        <p:pic>
          <p:nvPicPr>
            <p:cNvPr id="158" name="Screenshot_20190823-063530.png" descr="Screenshot_20190823-063530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6514147" cy="1158070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59" name="Прямоугольник"/>
            <p:cNvSpPr/>
            <p:nvPr/>
          </p:nvSpPr>
          <p:spPr>
            <a:xfrm>
              <a:off x="115482" y="476308"/>
              <a:ext cx="1985698" cy="686876"/>
            </a:xfrm>
            <a:prstGeom prst="rect">
              <a:avLst/>
            </a:prstGeom>
            <a:solidFill>
              <a:srgbClr val="3A837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Есть ли смысл?"/>
          <p:cNvSpPr txBox="1"/>
          <p:nvPr>
            <p:ph type="title" idx="4294967295"/>
          </p:nvPr>
        </p:nvSpPr>
        <p:spPr>
          <a:xfrm>
            <a:off x="1689099" y="5715000"/>
            <a:ext cx="21005801" cy="2286001"/>
          </a:xfrm>
          <a:prstGeom prst="rect">
            <a:avLst/>
          </a:prstGeom>
        </p:spPr>
        <p:txBody>
          <a:bodyPr/>
          <a:lstStyle/>
          <a:p>
            <a:pPr/>
            <a:r>
              <a:t>Есть ли смысл?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График посещаемости национальных парков и заповедников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4025">
              <a:defRPr sz="6160"/>
            </a:lvl1pPr>
          </a:lstStyle>
          <a:p>
            <a:pPr/>
            <a:r>
              <a:t>График посещаемости национальных парков и заповедников</a:t>
            </a:r>
          </a:p>
        </p:txBody>
      </p:sp>
      <p:graphicFrame>
        <p:nvGraphicFramePr>
          <p:cNvPr id="165" name="2D‑столбчатая диаграмма"/>
          <p:cNvGraphicFramePr/>
          <p:nvPr/>
        </p:nvGraphicFramePr>
        <p:xfrm>
          <a:off x="5072872" y="1027613"/>
          <a:ext cx="13606985" cy="817596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66" name="Нет…"/>
          <p:cNvSpPr txBox="1"/>
          <p:nvPr/>
        </p:nvSpPr>
        <p:spPr>
          <a:xfrm>
            <a:off x="12138898" y="6603901"/>
            <a:ext cx="1172566" cy="8296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 sz="2400"/>
            </a:pPr>
            <a:r>
              <a:t>Нет </a:t>
            </a:r>
          </a:p>
          <a:p>
            <a:pPr>
              <a:defRPr b="0" sz="2400"/>
            </a:pPr>
            <a:r>
              <a:t>данных</a:t>
            </a:r>
          </a:p>
        </p:txBody>
      </p:sp>
      <p:sp>
        <p:nvSpPr>
          <p:cNvPr id="167" name="Источник: http://www.ecotravel.ru/filesofarticles/NP_Zap.pdf"/>
          <p:cNvSpPr txBox="1"/>
          <p:nvPr/>
        </p:nvSpPr>
        <p:spPr>
          <a:xfrm>
            <a:off x="8654923" y="12944855"/>
            <a:ext cx="7074155" cy="3992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000"/>
            </a:lvl1pPr>
          </a:lstStyle>
          <a:p>
            <a:pPr/>
            <a:r>
              <a:t>Источник: http://www.ecotravel.ru/filesofarticles/NP_Zap.pdf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Доход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Доход</a:t>
            </a:r>
          </a:p>
        </p:txBody>
      </p:sp>
      <p:pic>
        <p:nvPicPr>
          <p:cNvPr id="170" name="iconmonstr-coin-6-240.png" descr="iconmonstr-coin-6-2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8875" y="2964656"/>
            <a:ext cx="4286250" cy="42862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Нативная реклама"/>
          <p:cNvSpPr txBox="1"/>
          <p:nvPr>
            <p:ph type="title"/>
          </p:nvPr>
        </p:nvSpPr>
        <p:spPr>
          <a:xfrm>
            <a:off x="635000" y="9839916"/>
            <a:ext cx="23114001" cy="2006601"/>
          </a:xfrm>
          <a:prstGeom prst="rect">
            <a:avLst/>
          </a:prstGeom>
        </p:spPr>
        <p:txBody>
          <a:bodyPr/>
          <a:lstStyle/>
          <a:p>
            <a:pPr/>
            <a:r>
              <a:t>Нативная реклама</a:t>
            </a:r>
          </a:p>
        </p:txBody>
      </p:sp>
      <p:pic>
        <p:nvPicPr>
          <p:cNvPr id="173" name="iconmonstr-marketing-12-240.png" descr="iconmonstr-marketing-12-2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8875" y="3778828"/>
            <a:ext cx="4286251" cy="42862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Загружаемые экскурсии"/>
          <p:cNvSpPr txBox="1"/>
          <p:nvPr>
            <p:ph type="title" idx="4294967295"/>
          </p:nvPr>
        </p:nvSpPr>
        <p:spPr>
          <a:xfrm>
            <a:off x="1689100" y="9786264"/>
            <a:ext cx="21005801" cy="2286001"/>
          </a:xfrm>
          <a:prstGeom prst="rect">
            <a:avLst/>
          </a:prstGeom>
        </p:spPr>
        <p:txBody>
          <a:bodyPr/>
          <a:lstStyle/>
          <a:p>
            <a:pPr/>
            <a:r>
              <a:t>Загружаемые экскурсии</a:t>
            </a:r>
          </a:p>
        </p:txBody>
      </p:sp>
      <p:pic>
        <p:nvPicPr>
          <p:cNvPr id="176" name="iconmonstr-database-9-240.png" descr="iconmonstr-database-9-2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8874" y="3966038"/>
            <a:ext cx="4286251" cy="42862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WI-FI"/>
          <p:cNvSpPr txBox="1"/>
          <p:nvPr>
            <p:ph type="title" idx="4294967295"/>
          </p:nvPr>
        </p:nvSpPr>
        <p:spPr>
          <a:xfrm>
            <a:off x="1689099" y="9996874"/>
            <a:ext cx="21005801" cy="2286001"/>
          </a:xfrm>
          <a:prstGeom prst="rect">
            <a:avLst/>
          </a:prstGeom>
        </p:spPr>
        <p:txBody>
          <a:bodyPr/>
          <a:lstStyle/>
          <a:p>
            <a:pPr/>
            <a:r>
              <a:t>WI-FI</a:t>
            </a:r>
          </a:p>
        </p:txBody>
      </p:sp>
      <p:pic>
        <p:nvPicPr>
          <p:cNvPr id="179" name="iconmonstr-wireless-1-240.png" descr="iconmonstr-wireless-1-2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8874" y="4176648"/>
            <a:ext cx="4286251" cy="42862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iconmonstr-gamepad-3-240.png" descr="iconmonstr-gamepad-3-2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212683" y="3778828"/>
            <a:ext cx="4286251" cy="4286251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Игровая составляющая"/>
          <p:cNvSpPr txBox="1"/>
          <p:nvPr>
            <p:ph type="title" idx="4294967295"/>
          </p:nvPr>
        </p:nvSpPr>
        <p:spPr>
          <a:xfrm>
            <a:off x="1852908" y="10043676"/>
            <a:ext cx="21005801" cy="2286001"/>
          </a:xfrm>
          <a:prstGeom prst="rect">
            <a:avLst/>
          </a:prstGeom>
        </p:spPr>
        <p:txBody>
          <a:bodyPr/>
          <a:lstStyle/>
          <a:p>
            <a:pPr/>
            <a:r>
              <a:t>Игровая составляющая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iconmonstr-warning-7-240.png" descr="iconmonstr-warning-7-2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8874" y="3533116"/>
            <a:ext cx="4286251" cy="4286251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Проблемы"/>
          <p:cNvSpPr txBox="1"/>
          <p:nvPr>
            <p:ph type="title" idx="4294967295"/>
          </p:nvPr>
        </p:nvSpPr>
        <p:spPr>
          <a:xfrm>
            <a:off x="1689099" y="9014026"/>
            <a:ext cx="21005801" cy="2286001"/>
          </a:xfrm>
          <a:prstGeom prst="rect">
            <a:avLst/>
          </a:prstGeom>
        </p:spPr>
        <p:txBody>
          <a:bodyPr/>
          <a:lstStyle/>
          <a:p>
            <a:pPr/>
            <a:r>
              <a:t>Проблемы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Что еще сделаем"/>
          <p:cNvSpPr txBox="1"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Что еще сделаем</a:t>
            </a:r>
          </a:p>
        </p:txBody>
      </p:sp>
      <p:pic>
        <p:nvPicPr>
          <p:cNvPr id="185" name="Снимок экрана 2019-08-23 в 1.07.36.png" descr="Снимок экрана 2019-08-23 в 1.07.3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51684" y="2803041"/>
            <a:ext cx="14280632" cy="530423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rcRect l="10911" t="4285" r="10911" b="4285"/>
          <a:stretch>
            <a:fillRect/>
          </a:stretch>
        </p:blipFill>
        <p:spPr>
          <a:xfrm>
            <a:off x="4502013" y="8831036"/>
            <a:ext cx="6554102" cy="463468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9" name="Группа"/>
          <p:cNvGrpSpPr/>
          <p:nvPr/>
        </p:nvGrpSpPr>
        <p:grpSpPr>
          <a:xfrm>
            <a:off x="11880082" y="8831135"/>
            <a:ext cx="7266257" cy="4634509"/>
            <a:chOff x="0" y="0"/>
            <a:chExt cx="7266256" cy="4634507"/>
          </a:xfrm>
        </p:grpSpPr>
        <p:pic>
          <p:nvPicPr>
            <p:cNvPr id="187" name="Изображение" descr="Изображение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5602" t="14686" r="5602" b="0"/>
            <a:stretch>
              <a:fillRect/>
            </a:stretch>
          </p:blipFill>
          <p:spPr>
            <a:xfrm>
              <a:off x="0" y="0"/>
              <a:ext cx="7266257" cy="46345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8" name="Изображение" descr="Изображение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0" t="0" r="0" b="0"/>
            <a:stretch>
              <a:fillRect/>
            </a:stretch>
          </p:blipFill>
          <p:spPr>
            <a:xfrm>
              <a:off x="2611106" y="134195"/>
              <a:ext cx="2868767" cy="286876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90" name="Квадрат"/>
          <p:cNvSpPr/>
          <p:nvPr/>
        </p:nvSpPr>
        <p:spPr>
          <a:xfrm>
            <a:off x="9906982" y="8268717"/>
            <a:ext cx="1785939" cy="17859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Команда"/>
          <p:cNvSpPr txBox="1"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Команда</a:t>
            </a:r>
          </a:p>
        </p:txBody>
      </p:sp>
      <p:pic>
        <p:nvPicPr>
          <p:cNvPr id="193" name="IMG_5096.JPG" descr="IMG_5096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77124" y="2911774"/>
            <a:ext cx="4575403" cy="61005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Snapseed.jpg" descr="Snapseed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398696" y="7203243"/>
            <a:ext cx="4575349" cy="6100466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UX и UI дизайнер…"/>
          <p:cNvSpPr txBox="1"/>
          <p:nvPr/>
        </p:nvSpPr>
        <p:spPr>
          <a:xfrm>
            <a:off x="10011621" y="3978504"/>
            <a:ext cx="4360758" cy="3545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70416" indent="-370416" algn="l">
              <a:buSzPct val="125000"/>
              <a:buChar char="•"/>
              <a:defRPr sz="2800"/>
            </a:pPr>
            <a:r>
              <a:t>UX и UI дизайнер</a:t>
            </a:r>
          </a:p>
          <a:p>
            <a:pPr marL="370416" indent="-370416" algn="l">
              <a:buSzPct val="125000"/>
              <a:buChar char="•"/>
              <a:defRPr sz="2800"/>
            </a:pPr>
          </a:p>
          <a:p>
            <a:pPr marL="370416" indent="-370416" algn="l">
              <a:buSzPct val="125000"/>
              <a:buChar char="•"/>
              <a:defRPr sz="2800"/>
            </a:pPr>
            <a:r>
              <a:t>Специалист по сбору </a:t>
            </a:r>
            <a:br/>
            <a:r>
              <a:t>информации</a:t>
            </a:r>
          </a:p>
          <a:p>
            <a:pPr marL="370416" indent="-370416" algn="l">
              <a:buSzPct val="125000"/>
              <a:buChar char="•"/>
              <a:defRPr sz="2800"/>
            </a:pPr>
          </a:p>
          <a:p>
            <a:pPr marL="370416" indent="-370416" algn="l">
              <a:buSzPct val="125000"/>
              <a:buChar char="•"/>
              <a:defRPr sz="2800"/>
            </a:pPr>
            <a:r>
              <a:t>Маркетолог</a:t>
            </a:r>
          </a:p>
          <a:p>
            <a:pPr algn="l">
              <a:defRPr sz="2800"/>
            </a:pPr>
          </a:p>
          <a:p>
            <a:pPr marL="370416" indent="-370416" algn="l">
              <a:buSzPct val="125000"/>
              <a:buChar char="•"/>
              <a:defRPr sz="2800"/>
            </a:pPr>
            <a:r>
              <a:t>Аналитик</a:t>
            </a:r>
          </a:p>
        </p:txBody>
      </p:sp>
      <p:sp>
        <p:nvSpPr>
          <p:cNvPr id="196" name="Team lead…"/>
          <p:cNvSpPr txBox="1"/>
          <p:nvPr/>
        </p:nvSpPr>
        <p:spPr>
          <a:xfrm>
            <a:off x="10015980" y="8861094"/>
            <a:ext cx="4919433" cy="3113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370416" indent="-370416" algn="l">
              <a:buSzPct val="125000"/>
              <a:buChar char="•"/>
              <a:defRPr sz="2800"/>
            </a:pPr>
            <a:r>
              <a:t>Team lead</a:t>
            </a:r>
          </a:p>
          <a:p>
            <a:pPr marL="370416" indent="-370416" algn="l">
              <a:buSzPct val="125000"/>
              <a:buChar char="•"/>
              <a:defRPr sz="2800"/>
            </a:pPr>
          </a:p>
          <a:p>
            <a:pPr marL="370416" indent="-370416" algn="l">
              <a:buSzPct val="125000"/>
              <a:buChar char="•"/>
              <a:defRPr sz="2800"/>
            </a:pPr>
            <a:r>
              <a:t>Разработчик (нейросети, </a:t>
            </a:r>
            <a:br/>
            <a:r>
              <a:t>android приложения) </a:t>
            </a:r>
          </a:p>
          <a:p>
            <a:pPr marL="370416" indent="-370416" algn="l">
              <a:buSzPct val="125000"/>
              <a:buChar char="•"/>
              <a:defRPr sz="2800"/>
            </a:pPr>
          </a:p>
          <a:p>
            <a:pPr marL="370416" indent="-370416" algn="l">
              <a:buSzPct val="125000"/>
              <a:buChar char="•"/>
              <a:defRPr sz="2800"/>
            </a:pPr>
            <a:r>
              <a:t>Scram менеджер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6" grpId="4"/>
      <p:bldP build="whole" bldLvl="1" animBg="1" rev="0" advAuto="0" spid="195" grpId="2"/>
      <p:bldP build="whole" bldLvl="1" animBg="1" rev="0" advAuto="0" spid="193" grpId="1"/>
      <p:bldP build="whole" bldLvl="1" animBg="1" rev="0" advAuto="0" spid="194" grpId="3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Проблемы с которыми столкнулись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9184"/>
            </a:lvl1pPr>
          </a:lstStyle>
          <a:p>
            <a:pPr/>
            <a:r>
              <a:t>Проблемы с которыми столкнулись</a:t>
            </a:r>
          </a:p>
        </p:txBody>
      </p:sp>
      <p:sp>
        <p:nvSpPr>
          <p:cNvPr id="199" name="Как применить машинное зрение в туризме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Как применить машинное зрение в туризме </a:t>
            </a:r>
          </a:p>
          <a:p>
            <a:pPr/>
            <a:r>
              <a:t>Собрать данные для обучения нейросети </a:t>
            </a:r>
          </a:p>
          <a:p>
            <a:pPr/>
            <a:r>
              <a:t>Сохранить нейронную сеть в формате .tflite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Изображение" descr="Изображение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13901" r="0" b="13901"/>
          <a:stretch>
            <a:fillRect/>
          </a:stretch>
        </p:blipFill>
        <p:spPr>
          <a:xfrm>
            <a:off x="3125968" y="673100"/>
            <a:ext cx="18135601" cy="8737600"/>
          </a:xfrm>
          <a:prstGeom prst="rect">
            <a:avLst/>
          </a:prstGeom>
        </p:spPr>
      </p:pic>
      <p:sp>
        <p:nvSpPr>
          <p:cNvPr id="126" name="Подстройка расписания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Подстройка расписания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Изображение" descr="Изображение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14347"/>
          <a:stretch>
            <a:fillRect/>
          </a:stretch>
        </p:blipFill>
        <p:spPr>
          <a:xfrm>
            <a:off x="3125968" y="673100"/>
            <a:ext cx="18135601" cy="8737600"/>
          </a:xfrm>
          <a:prstGeom prst="rect">
            <a:avLst/>
          </a:prstGeom>
        </p:spPr>
      </p:pic>
      <p:sp>
        <p:nvSpPr>
          <p:cNvPr id="129" name="Ходить только с группой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Ходить только с группой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Изображение" descr="Изображение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13951" r="0" b="13951"/>
          <a:stretch>
            <a:fillRect/>
          </a:stretch>
        </p:blipFill>
        <p:spPr>
          <a:xfrm>
            <a:off x="3125968" y="673100"/>
            <a:ext cx="18135601" cy="8737600"/>
          </a:xfrm>
          <a:prstGeom prst="rect">
            <a:avLst/>
          </a:prstGeom>
        </p:spPr>
      </p:pic>
      <p:sp>
        <p:nvSpPr>
          <p:cNvPr id="132" name="Распознавание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Распознавание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iconmonstr-monitoring-4-240.png" descr="iconmonstr-monitoring-4-2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8875" y="3866583"/>
            <a:ext cx="4286251" cy="4286251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Анализ рынка"/>
          <p:cNvSpPr txBox="1"/>
          <p:nvPr>
            <p:ph type="title" idx="4294967295"/>
          </p:nvPr>
        </p:nvSpPr>
        <p:spPr>
          <a:xfrm>
            <a:off x="1689100" y="9154433"/>
            <a:ext cx="21005801" cy="2286001"/>
          </a:xfrm>
          <a:prstGeom prst="rect">
            <a:avLst/>
          </a:prstGeom>
        </p:spPr>
        <p:txBody>
          <a:bodyPr/>
          <a:lstStyle/>
          <a:p>
            <a:pPr/>
            <a:r>
              <a:t>Анализ рынка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Снимок экрана 2019-08-23 в 1.04.43.png" descr="Снимок экрана 2019-08-23 в 1.04.43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8990" t="0" r="8990" b="0"/>
          <a:stretch>
            <a:fillRect/>
          </a:stretch>
        </p:blipFill>
        <p:spPr>
          <a:xfrm>
            <a:off x="13165980" y="952500"/>
            <a:ext cx="9525001" cy="11468100"/>
          </a:xfrm>
          <a:prstGeom prst="rect">
            <a:avLst/>
          </a:prstGeom>
        </p:spPr>
      </p:pic>
      <p:sp>
        <p:nvSpPr>
          <p:cNvPr id="138" name="Похожее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Похожее</a:t>
            </a:r>
          </a:p>
        </p:txBody>
      </p:sp>
      <p:sp>
        <p:nvSpPr>
          <p:cNvPr id="139" name="izi.travel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izi.travel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Возможности"/>
          <p:cNvSpPr txBox="1"/>
          <p:nvPr>
            <p:ph type="title"/>
          </p:nvPr>
        </p:nvSpPr>
        <p:spPr>
          <a:xfrm>
            <a:off x="892412" y="9512299"/>
            <a:ext cx="23114001" cy="2006601"/>
          </a:xfrm>
          <a:prstGeom prst="rect">
            <a:avLst/>
          </a:prstGeom>
        </p:spPr>
        <p:txBody>
          <a:bodyPr/>
          <a:lstStyle/>
          <a:p>
            <a:pPr/>
            <a:r>
              <a:t>Возможности</a:t>
            </a:r>
          </a:p>
        </p:txBody>
      </p:sp>
      <p:pic>
        <p:nvPicPr>
          <p:cNvPr id="142" name="Снимок экрана 2019-08-23 в 1.07.36.png" descr="Снимок экрана 2019-08-23 в 1.07.3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7180" y="1748195"/>
            <a:ext cx="19489640" cy="72390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iconmonstr-idea-1-240.png" descr="iconmonstr-idea-1-2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8875" y="2696525"/>
            <a:ext cx="4286250" cy="4286251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Решение"/>
          <p:cNvSpPr txBox="1"/>
          <p:nvPr>
            <p:ph type="title" idx="4294967295"/>
          </p:nvPr>
        </p:nvSpPr>
        <p:spPr>
          <a:xfrm>
            <a:off x="1689099" y="9809665"/>
            <a:ext cx="21005801" cy="2286001"/>
          </a:xfrm>
          <a:prstGeom prst="rect">
            <a:avLst/>
          </a:prstGeom>
        </p:spPr>
        <p:txBody>
          <a:bodyPr/>
          <a:lstStyle/>
          <a:p>
            <a:pPr/>
            <a:r>
              <a:t>Решение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